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96" r:id="rId4"/>
    <p:sldId id="321" r:id="rId5"/>
    <p:sldId id="323" r:id="rId6"/>
    <p:sldId id="322" r:id="rId7"/>
    <p:sldId id="324" r:id="rId8"/>
    <p:sldId id="294" r:id="rId9"/>
    <p:sldId id="326" r:id="rId10"/>
    <p:sldId id="327" r:id="rId11"/>
    <p:sldId id="328" r:id="rId12"/>
    <p:sldId id="329" r:id="rId13"/>
    <p:sldId id="316" r:id="rId14"/>
    <p:sldId id="333" r:id="rId15"/>
    <p:sldId id="330" r:id="rId16"/>
    <p:sldId id="335" r:id="rId17"/>
    <p:sldId id="336" r:id="rId18"/>
    <p:sldId id="337" r:id="rId19"/>
    <p:sldId id="331" r:id="rId20"/>
    <p:sldId id="314" r:id="rId21"/>
    <p:sldId id="313" r:id="rId22"/>
    <p:sldId id="318" r:id="rId23"/>
    <p:sldId id="33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18" autoAdjust="0"/>
    <p:restoredTop sz="86902" autoAdjust="0"/>
  </p:normalViewPr>
  <p:slideViewPr>
    <p:cSldViewPr>
      <p:cViewPr varScale="1">
        <p:scale>
          <a:sx n="65" d="100"/>
          <a:sy n="65" d="100"/>
        </p:scale>
        <p:origin x="6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3828A-51B6-4599-B352-CB08473C08B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B6941-370D-44A5-9AF5-070DB9D9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4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6941-370D-44A5-9AF5-070DB9D9AF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7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6941-370D-44A5-9AF5-070DB9D9AF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0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6941-370D-44A5-9AF5-070DB9D9AF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6941-370D-44A5-9AF5-070DB9D9AF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35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6941-370D-44A5-9AF5-070DB9D9AF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18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6941-370D-44A5-9AF5-070DB9D9AF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88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6941-370D-44A5-9AF5-070DB9D9AF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0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2656-692A-4F22-9FAF-8EFC849CA50F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4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1E0B-146F-480D-814D-4A67F396F7BF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7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8CC-1036-4654-989F-5DFFFB4D60B8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0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395F-D016-4277-8D35-768208A89C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616E-F509-4A8C-99B8-C12DE0F2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5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4CBF-D2F7-49F6-AE04-A13ED6367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616E-F509-4A8C-99B8-C12DE0F2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36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1A1D-266A-4D68-967B-B9D938C75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616E-F509-4A8C-99B8-C12DE0F2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7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31B2-ED29-4376-AE7D-89DC1D4B7C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616E-F509-4A8C-99B8-C12DE0F2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9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F496-32D3-47EA-851C-4D9D402DB6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616E-F509-4A8C-99B8-C12DE0F2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8A1F-3BCD-419A-AEB2-A6B1396DCE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616E-F509-4A8C-99B8-C12DE0F2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92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083D-9F29-48F1-B4F0-223904BC8D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616E-F509-4A8C-99B8-C12DE0F2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3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A8C2-BFE5-4E85-9504-C6C33FF14F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616E-F509-4A8C-99B8-C12DE0F2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8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6A05-B106-42C7-9C09-E83B91CF2BFC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83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93E7-E057-49EB-B7C8-BA2FB4FAD2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616E-F509-4A8C-99B8-C12DE0F2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22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0391-C773-48B4-A7C3-52E8621EDB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616E-F509-4A8C-99B8-C12DE0F2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39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9C81-DE01-4797-8B3C-10DC4359F2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616E-F509-4A8C-99B8-C12DE0F2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0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5F19-3E5D-42EC-9E44-A7EC9312BE9E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8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AD8D-A36D-4C65-A708-D05AEFAC142C}" type="datetime1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2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21AE-14EB-4E52-A2D2-258D4B283F08}" type="datetime1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8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003-7998-4E5C-8175-D224313102D0}" type="datetime1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F757-5261-4F7E-8EFD-207539A84D75}" type="datetime1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0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1D6C-CD72-4D27-82E9-CC544A2C81EA}" type="datetime1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F9B1-D177-4F3D-B734-923340320133}" type="datetime1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1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BEA54-6075-4D91-8424-B3E52CD15A12}" type="datetime1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95BD7-6840-45B8-9EB1-227EEFF8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9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1CB6-41A2-4854-BD06-E5B4E58323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B616E-F509-4A8C-99B8-C12DE0F2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8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adhbigdat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1921590"/>
            <a:ext cx="5553075" cy="3486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87" y="1096858"/>
            <a:ext cx="8984226" cy="1265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Big Data as Public Good:</a:t>
            </a:r>
            <a:br>
              <a:rPr lang="en-US" dirty="0" smtClean="0"/>
            </a:br>
            <a:r>
              <a:rPr lang="en-US" dirty="0" smtClean="0"/>
              <a:t>An Example from Education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Andrew Ho, Harvard Graduate School of Education</a:t>
            </a:r>
          </a:p>
          <a:p>
            <a:r>
              <a:rPr lang="en-US" dirty="0"/>
              <a:t>w</a:t>
            </a:r>
            <a:r>
              <a:rPr lang="en-US" dirty="0" smtClean="0"/>
              <a:t>ith Sean Reardon, </a:t>
            </a:r>
            <a:r>
              <a:rPr lang="en-US" dirty="0" smtClean="0"/>
              <a:t>Erin </a:t>
            </a:r>
            <a:r>
              <a:rPr lang="en-US" dirty="0" err="1" smtClean="0"/>
              <a:t>Fahle</a:t>
            </a:r>
            <a:r>
              <a:rPr lang="en-US" dirty="0" smtClean="0"/>
              <a:t>, </a:t>
            </a:r>
            <a:r>
              <a:rPr lang="en-US" dirty="0" err="1" smtClean="0"/>
              <a:t>Demetra</a:t>
            </a:r>
            <a:r>
              <a:rPr lang="en-US" dirty="0" smtClean="0"/>
              <a:t> </a:t>
            </a:r>
            <a:r>
              <a:rPr lang="en-US" dirty="0" err="1" smtClean="0"/>
              <a:t>Kalogrides</a:t>
            </a:r>
            <a:r>
              <a:rPr lang="en-US" dirty="0" smtClean="0"/>
              <a:t> (Stanford), Ben Shear (Colorado</a:t>
            </a:r>
            <a:r>
              <a:rPr lang="en-US" dirty="0" smtClean="0"/>
              <a:t>), </a:t>
            </a:r>
            <a:endParaRPr lang="en-US" dirty="0" smtClean="0"/>
          </a:p>
          <a:p>
            <a:r>
              <a:rPr lang="en-US" dirty="0" smtClean="0"/>
              <a:t>Katherine Castellano (ETS), and Ken Shores (University of Pennsylvania)</a:t>
            </a:r>
            <a:endParaRPr lang="en-US" dirty="0" smtClean="0"/>
          </a:p>
          <a:p>
            <a:r>
              <a:rPr lang="en-US" dirty="0" smtClean="0"/>
              <a:t>Delaware Data Science Symposium</a:t>
            </a:r>
            <a:endParaRPr lang="en-US" dirty="0" smtClean="0"/>
          </a:p>
          <a:p>
            <a:r>
              <a:rPr lang="en-US" dirty="0" smtClean="0"/>
              <a:t>University of Delaware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smtClean="0"/>
              <a:t>May 11, </a:t>
            </a:r>
            <a:r>
              <a:rPr lang="en-US" dirty="0" smtClean="0"/>
              <a:t>2017 – </a:t>
            </a:r>
            <a:r>
              <a:rPr lang="en-US" dirty="0" smtClean="0"/>
              <a:t>Newark, Delaware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-2" r="-7879"/>
          <a:stretch/>
        </p:blipFill>
        <p:spPr bwMode="auto">
          <a:xfrm>
            <a:off x="0" y="2"/>
            <a:ext cx="9864436" cy="92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Local </a:t>
            </a:r>
            <a:r>
              <a:rPr lang="en-US" sz="3100" dirty="0" smtClean="0"/>
              <a:t>District Achievement Variation (SEDA), 2009-2013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56535" y="6536811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seda.stanford.edu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68919" y="6536811"/>
                <a:ext cx="1260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919" y="6536811"/>
                <a:ext cx="126028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cepa.stanford.edu/sites/default/files/District-Linked-Means-Pool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5" t="29813" r="3336" b="50000"/>
          <a:stretch/>
        </p:blipFill>
        <p:spPr bwMode="auto">
          <a:xfrm>
            <a:off x="0" y="609600"/>
            <a:ext cx="9144000" cy="59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171"/>
          <a:stretch/>
        </p:blipFill>
        <p:spPr>
          <a:xfrm>
            <a:off x="6400800" y="2637062"/>
            <a:ext cx="2956584" cy="42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7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390" y="333490"/>
            <a:ext cx="9418590" cy="676500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Local </a:t>
            </a:r>
            <a:r>
              <a:rPr lang="en-US" sz="3100" dirty="0" smtClean="0"/>
              <a:t>District Achievement Variation (SEDA), 2009-2013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56535" y="6536811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seda.stanford.edu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849973" y="5609998"/>
                <a:ext cx="2257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≈240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973" y="5609998"/>
                <a:ext cx="225715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752600" y="804936"/>
            <a:ext cx="1295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014" y="304800"/>
            <a:ext cx="9564623" cy="686989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Nationwide District Achievement Variation, 2009-2013</a:t>
            </a:r>
            <a:endParaRPr lang="en-US" sz="31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12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600" y="804936"/>
            <a:ext cx="1295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014" y="335196"/>
            <a:ext cx="9416214" cy="67633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Nationwide District Achievement Variation, 2009-2013</a:t>
            </a:r>
            <a:endParaRPr lang="en-US" sz="31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804936"/>
            <a:ext cx="1295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290324"/>
            <a:ext cx="9372600" cy="673197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Nationwide District Achievement Variation, 2009-2013</a:t>
            </a:r>
            <a:endParaRPr lang="en-US" sz="31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14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804936"/>
            <a:ext cx="1295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334" y="381000"/>
            <a:ext cx="9458534" cy="679369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Nationwide District </a:t>
            </a:r>
            <a:r>
              <a:rPr lang="en-US" sz="3100" dirty="0" smtClean="0"/>
              <a:t>Progress </a:t>
            </a:r>
            <a:r>
              <a:rPr lang="en-US" sz="3100" dirty="0" smtClean="0"/>
              <a:t>Variation</a:t>
            </a:r>
            <a:r>
              <a:rPr lang="en-US" sz="3100" dirty="0" smtClean="0"/>
              <a:t>, 2009-2013</a:t>
            </a:r>
            <a:endParaRPr lang="en-US" sz="31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15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804936"/>
            <a:ext cx="1295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378029"/>
            <a:ext cx="9448800" cy="678670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Nationwide District </a:t>
            </a:r>
            <a:r>
              <a:rPr lang="en-US" sz="3100" dirty="0" smtClean="0"/>
              <a:t>Progress Variation</a:t>
            </a:r>
            <a:r>
              <a:rPr lang="en-US" sz="3100" dirty="0" smtClean="0"/>
              <a:t>, 2009-2013</a:t>
            </a:r>
            <a:endParaRPr lang="en-US" sz="31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16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804936"/>
            <a:ext cx="1295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015" y="381000"/>
            <a:ext cx="9458533" cy="679369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Nationwide District </a:t>
            </a:r>
            <a:r>
              <a:rPr lang="en-US" sz="3100" dirty="0" smtClean="0"/>
              <a:t>Progress Variation</a:t>
            </a:r>
            <a:r>
              <a:rPr lang="en-US" sz="3100" dirty="0" smtClean="0"/>
              <a:t>, 2009-2013</a:t>
            </a:r>
            <a:endParaRPr lang="en-US" sz="31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17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804936"/>
            <a:ext cx="1295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400800"/>
          </a:xfrm>
        </p:spPr>
        <p:txBody>
          <a:bodyPr>
            <a:normAutofit fontScale="92500" lnSpcReduction="20000"/>
          </a:bodyPr>
          <a:lstStyle/>
          <a:p>
            <a:pPr marL="344405" indent="-344405">
              <a:spcAft>
                <a:spcPts val="804"/>
              </a:spcAft>
              <a:buFont typeface="+mj-lt"/>
              <a:buAutoNum type="arabicPeriod"/>
            </a:pPr>
            <a:r>
              <a:rPr lang="en-US" dirty="0" smtClean="0"/>
              <a:t>These estimates are not simply “school quality.” Many </a:t>
            </a:r>
            <a:r>
              <a:rPr lang="en-US" dirty="0"/>
              <a:t>factors affect </a:t>
            </a:r>
            <a:r>
              <a:rPr lang="en-US" dirty="0" smtClean="0"/>
              <a:t>student </a:t>
            </a:r>
            <a:r>
              <a:rPr lang="en-US" dirty="0"/>
              <a:t>test scores, including children’s home, neighborhood</a:t>
            </a:r>
            <a:r>
              <a:rPr lang="en-US" dirty="0" smtClean="0"/>
              <a:t>, early childhood, parental, nutritional, </a:t>
            </a:r>
            <a:r>
              <a:rPr lang="en-US" dirty="0"/>
              <a:t>pre-school, after-school, and K-12 schooling experiences</a:t>
            </a:r>
          </a:p>
          <a:p>
            <a:pPr marL="344405" indent="-344405">
              <a:spcAft>
                <a:spcPts val="804"/>
              </a:spcAft>
              <a:buFont typeface="+mj-lt"/>
              <a:buAutoNum type="arabicPeriod"/>
            </a:pPr>
            <a:r>
              <a:rPr lang="en-US" dirty="0" smtClean="0"/>
              <a:t>Our estimates </a:t>
            </a:r>
            <a:r>
              <a:rPr lang="en-US" dirty="0"/>
              <a:t>are measures of </a:t>
            </a:r>
            <a:r>
              <a:rPr lang="en-US" i="1" dirty="0"/>
              <a:t>performance.</a:t>
            </a:r>
            <a:r>
              <a:rPr lang="en-US" dirty="0"/>
              <a:t> They are affected by what students have been taught and have </a:t>
            </a:r>
            <a:r>
              <a:rPr lang="en-US" dirty="0" smtClean="0"/>
              <a:t>learned and </a:t>
            </a:r>
            <a:r>
              <a:rPr lang="en-US" dirty="0"/>
              <a:t>how motivated they are to perform on standardized </a:t>
            </a:r>
            <a:r>
              <a:rPr lang="en-US" dirty="0" smtClean="0"/>
              <a:t>tests.</a:t>
            </a:r>
            <a:endParaRPr lang="en-US" dirty="0"/>
          </a:p>
          <a:p>
            <a:pPr marL="344405" indent="-344405">
              <a:spcAft>
                <a:spcPts val="804"/>
              </a:spcAft>
              <a:buFont typeface="+mj-lt"/>
              <a:buAutoNum type="arabicPeriod"/>
            </a:pPr>
            <a:r>
              <a:rPr lang="en-US" dirty="0"/>
              <a:t>Test performance is not the </a:t>
            </a:r>
            <a:r>
              <a:rPr lang="en-US" dirty="0" smtClean="0"/>
              <a:t>sole educational </a:t>
            </a:r>
            <a:r>
              <a:rPr lang="en-US" dirty="0"/>
              <a:t>outcome we care about; but it is a reasonable proxy for the extent of opportunity and </a:t>
            </a:r>
            <a:r>
              <a:rPr lang="en-US" dirty="0" smtClean="0"/>
              <a:t>achievement.</a:t>
            </a:r>
            <a:endParaRPr lang="en-US" dirty="0"/>
          </a:p>
          <a:p>
            <a:pPr marL="344405" indent="-344405">
              <a:spcAft>
                <a:spcPts val="804"/>
              </a:spcAft>
              <a:buFont typeface="+mj-lt"/>
              <a:buAutoNum type="arabicPeriod"/>
            </a:pPr>
            <a:r>
              <a:rPr lang="en-US" dirty="0" smtClean="0"/>
              <a:t>Our </a:t>
            </a:r>
            <a:r>
              <a:rPr lang="en-US" dirty="0"/>
              <a:t>achievement estimates are not exact and should not be used to make fine distinctions </a:t>
            </a:r>
            <a:r>
              <a:rPr lang="en-US" dirty="0" smtClean="0"/>
              <a:t>among </a:t>
            </a:r>
            <a:r>
              <a:rPr lang="en-US" dirty="0"/>
              <a:t>school districts </a:t>
            </a:r>
            <a:r>
              <a:rPr lang="en-US" dirty="0" smtClean="0"/>
              <a:t>in </a:t>
            </a:r>
            <a:r>
              <a:rPr lang="en-US" dirty="0"/>
              <a:t>different </a:t>
            </a:r>
            <a:r>
              <a:rPr lang="en-US" dirty="0" smtClean="0"/>
              <a:t>states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Caveats and cautions in using our big data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7663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Exploratory Data </a:t>
            </a:r>
            <a:r>
              <a:rPr lang="en-US" sz="3600" dirty="0" smtClean="0"/>
              <a:t>Analysis </a:t>
            </a:r>
            <a:r>
              <a:rPr lang="en-US" sz="3600" dirty="0" smtClean="0"/>
              <a:t>(</a:t>
            </a:r>
            <a:r>
              <a:rPr lang="en-US" sz="3600" dirty="0" err="1" smtClean="0"/>
              <a:t>NYTimes</a:t>
            </a:r>
            <a:r>
              <a:rPr lang="en-US" sz="3600" dirty="0" smtClean="0"/>
              <a:t> Upshot)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616E-F509-4A8C-99B8-C12DE0F2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0079"/>
            <a:ext cx="9144000" cy="57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12588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State Achievement Variation (NAEP), 2013 Math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50062" y="6557819"/>
            <a:ext cx="208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NCES (2014)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035019" y="6572567"/>
                <a:ext cx="12263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≈400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019" y="6572567"/>
                <a:ext cx="122636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9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Use SEDA for research. Use SEDA for your teaching.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609600"/>
            <a:ext cx="8610600" cy="62662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616E-F509-4A8C-99B8-C12DE0F2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616E-F509-4A8C-99B8-C12DE0F239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41883"/>
            <a:ext cx="8686800" cy="557045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Upcoming grant opportunity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164675" y="5809017"/>
            <a:ext cx="44005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(TBA: summer/fall 2017)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477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Make your data available (publicly, if possible) and your analyses transparent and replicable.</a:t>
            </a:r>
          </a:p>
          <a:p>
            <a:pPr lvl="1"/>
            <a:r>
              <a:rPr lang="en-US" sz="2600" dirty="0" smtClean="0"/>
              <a:t>To the extent you can while ensuring privacy protection.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Contribute to and invest in the local research infrastructure. </a:t>
            </a:r>
          </a:p>
          <a:p>
            <a:pPr lvl="1"/>
            <a:r>
              <a:rPr lang="en-US" sz="2600" dirty="0" smtClean="0"/>
              <a:t>e.g., secure computing environments, physical and remote. Data warehouses. Institutional research.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Share and encourage sharing course assignments and projects across data science courses, e.g., Gary King’s “Publication, Publication,” or SEDA.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will “success” look like in 3 years? 10 years? What impact should a data science initiative have on research, teaching, and the public good?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0"/>
            <a:ext cx="9372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+mn-lt"/>
              </a:rPr>
              <a:t>Some closing encouragements and questions for your day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83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243"/>
            <a:ext cx="9144000" cy="60745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District Achievement Variation (SEDA), 2009-2013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7123" y="6538914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seda.stanford.edu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68919" y="6536811"/>
                <a:ext cx="1260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919" y="6536811"/>
                <a:ext cx="126028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7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Local </a:t>
            </a:r>
            <a:r>
              <a:rPr lang="en-US" sz="3100" dirty="0" smtClean="0"/>
              <a:t>District Achievement Variation (SEDA), 2009-2013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56535" y="6536811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seda.stanford.edu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68919" y="6536811"/>
                <a:ext cx="1260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919" y="6536811"/>
                <a:ext cx="126028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cepa.stanford.edu/sites/default/files/District-Linked-Means-Pool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5" t="29813" r="3336" b="50000"/>
          <a:stretch/>
        </p:blipFill>
        <p:spPr bwMode="auto">
          <a:xfrm>
            <a:off x="0" y="609600"/>
            <a:ext cx="9144000" cy="59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171"/>
          <a:stretch/>
        </p:blipFill>
        <p:spPr>
          <a:xfrm>
            <a:off x="6400800" y="2637062"/>
            <a:ext cx="2956584" cy="42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609600"/>
                <a:ext cx="8915400" cy="63270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“Big Data” is not new to education (Coleman, 1966,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≈650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Three “Vs” (Laney, 2001): </a:t>
                </a:r>
              </a:p>
              <a:p>
                <a:pPr lvl="1"/>
                <a:r>
                  <a:rPr lang="en-US" dirty="0" smtClean="0"/>
                  <a:t>Volume: Number of observations</a:t>
                </a:r>
              </a:p>
              <a:p>
                <a:pPr lvl="1"/>
                <a:r>
                  <a:rPr lang="en-US" dirty="0" smtClean="0"/>
                  <a:t>Velocity: Rate of observations</a:t>
                </a:r>
              </a:p>
              <a:p>
                <a:pPr lvl="1"/>
                <a:r>
                  <a:rPr lang="en-US" dirty="0" smtClean="0"/>
                  <a:t>Variety: Number of variables</a:t>
                </a:r>
              </a:p>
              <a:p>
                <a:r>
                  <a:rPr lang="en-US" dirty="0" smtClean="0"/>
                  <a:t>Dimensions (e.g., Koedinger, 2015): </a:t>
                </a:r>
              </a:p>
              <a:p>
                <a:pPr lvl="1"/>
                <a:r>
                  <a:rPr lang="en-US" dirty="0" smtClean="0"/>
                  <a:t>Tall: Number of observations</a:t>
                </a:r>
              </a:p>
              <a:p>
                <a:pPr lvl="1"/>
                <a:r>
                  <a:rPr lang="en-US" dirty="0" smtClean="0"/>
                  <a:t>Wide: Number of variables</a:t>
                </a:r>
              </a:p>
              <a:p>
                <a:pPr lvl="1"/>
                <a:r>
                  <a:rPr lang="en-US" dirty="0" smtClean="0"/>
                  <a:t>Fine: Rate of observations</a:t>
                </a:r>
              </a:p>
              <a:p>
                <a:pPr lvl="1"/>
                <a:r>
                  <a:rPr lang="en-US" dirty="0" smtClean="0"/>
                  <a:t>Long: Spanning months to years</a:t>
                </a:r>
              </a:p>
              <a:p>
                <a:pPr lvl="1"/>
                <a:r>
                  <a:rPr lang="en-US" dirty="0" smtClean="0"/>
                  <a:t>Deep: Theory-relevant variables</a:t>
                </a:r>
              </a:p>
              <a:p>
                <a:r>
                  <a:rPr lang="en-US" dirty="0" smtClean="0"/>
                  <a:t>The rise of big data is really the rise of algorithms (King, 2016) and storage/curation.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609600"/>
                <a:ext cx="8915400" cy="6327056"/>
              </a:xfrm>
              <a:blipFill rotWithShape="0">
                <a:blip r:embed="rId2"/>
                <a:stretch>
                  <a:fillRect l="-1436" t="-1927" b="-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Big Data Taxonomies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001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477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For me, the key distinctions for Big Data are less its </a:t>
            </a:r>
            <a:r>
              <a:rPr lang="en-US" i="1" dirty="0" smtClean="0"/>
              <a:t>apparent features</a:t>
            </a:r>
            <a:r>
              <a:rPr lang="en-US" dirty="0" smtClean="0"/>
              <a:t> than its </a:t>
            </a:r>
            <a:r>
              <a:rPr lang="en-US" i="1" u="sng" dirty="0" smtClean="0"/>
              <a:t>genesis </a:t>
            </a:r>
            <a:r>
              <a:rPr lang="en-US" dirty="0" smtClean="0"/>
              <a:t>and </a:t>
            </a:r>
            <a:r>
              <a:rPr lang="en-US" i="1" u="sng" dirty="0" smtClean="0"/>
              <a:t>purpose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u="sng" dirty="0" smtClean="0"/>
              <a:t>Genesis</a:t>
            </a:r>
            <a:r>
              <a:rPr lang="en-US" dirty="0" smtClean="0"/>
              <a:t>:</a:t>
            </a:r>
          </a:p>
          <a:p>
            <a:r>
              <a:rPr lang="en-US" dirty="0" smtClean="0"/>
              <a:t>Before “data collection” and “data mining” comes “data creation” (Ho, 2015). Do we understand the processes that generated the data?</a:t>
            </a:r>
          </a:p>
          <a:p>
            <a:pPr lvl="1"/>
            <a:r>
              <a:rPr lang="en-US" dirty="0" smtClean="0"/>
              <a:t>Rarely designed with research in mind. Usually “exhaust” or “residue” from program administration or server logs.</a:t>
            </a:r>
          </a:p>
          <a:p>
            <a:pPr lvl="1"/>
            <a:r>
              <a:rPr lang="en-US" dirty="0" smtClean="0"/>
              <a:t>Most of the key work is avoiding variable reification (the naming fallacy), e.g., “proficiency.”</a:t>
            </a:r>
          </a:p>
          <a:p>
            <a:pPr marL="0" indent="0">
              <a:buNone/>
            </a:pPr>
            <a:r>
              <a:rPr lang="en-US" u="sng" dirty="0" smtClean="0"/>
              <a:t>Purpose</a:t>
            </a:r>
            <a:r>
              <a:rPr lang="en-US" dirty="0" smtClean="0"/>
              <a:t>:</a:t>
            </a:r>
          </a:p>
          <a:p>
            <a:r>
              <a:rPr lang="en-US" dirty="0" smtClean="0"/>
              <a:t>Who has access to the data? </a:t>
            </a:r>
          </a:p>
          <a:p>
            <a:r>
              <a:rPr lang="en-US" dirty="0" smtClean="0"/>
              <a:t>For what purposes?</a:t>
            </a:r>
          </a:p>
          <a:p>
            <a:pPr lvl="1"/>
            <a:r>
              <a:rPr lang="en-US" dirty="0" smtClean="0"/>
              <a:t>Prediction or intervention? Administering educational programs? Informing business strategy? Academic research?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BD7-6840-45B8-9EB1-227EEFF8879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0"/>
            <a:ext cx="9372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Big Data Taxonomies (Ho, 2017): </a:t>
            </a:r>
            <a:r>
              <a:rPr lang="en-US" sz="3100" dirty="0" smtClean="0">
                <a:hlinkClick r:id="rId3"/>
              </a:rPr>
              <a:t>http://bit.ly/adhbigdata</a:t>
            </a:r>
            <a:r>
              <a:rPr lang="en-US" sz="3100" dirty="0" smtClean="0"/>
              <a:t> 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044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297194" cy="39624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The relentless development of METHODS</a:t>
            </a:r>
            <a:endParaRPr lang="en-US" sz="3100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304800" y="616527"/>
            <a:ext cx="8229600" cy="1898073"/>
          </a:xfrm>
        </p:spPr>
        <p:txBody>
          <a:bodyPr>
            <a:normAutofit fontScale="85000" lnSpcReduction="20000"/>
          </a:bodyPr>
          <a:lstStyle/>
          <a:p>
            <a:r>
              <a:rPr lang="en-US" sz="4200" b="1" dirty="0" smtClean="0"/>
              <a:t>Question</a:t>
            </a:r>
            <a:r>
              <a:rPr lang="en-US" sz="4200" dirty="0" smtClean="0"/>
              <a:t>: If 75% of high-income kids are “proficient,” and 30% of low-income kids are “proficient,” then what is their difference in average test scores?</a:t>
            </a:r>
            <a:endParaRPr lang="en-US" sz="4200" dirty="0" smtClean="0"/>
          </a:p>
          <a:p>
            <a:pPr marL="0" indent="0">
              <a:buNone/>
            </a:pPr>
            <a:endParaRPr lang="en-US" sz="4200" dirty="0"/>
          </a:p>
          <a:p>
            <a:endParaRPr lang="en-US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916" y="5985163"/>
            <a:ext cx="9139084" cy="949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 smtClean="0"/>
              <a:t>We developed “ordered </a:t>
            </a:r>
            <a:r>
              <a:rPr lang="en-US" sz="4200" dirty="0" err="1" smtClean="0"/>
              <a:t>probit</a:t>
            </a:r>
            <a:r>
              <a:rPr lang="en-US" sz="4200" dirty="0" smtClean="0"/>
              <a:t> models” (Ho, 2009; Ho &amp; Reardon, 2012; Reardon, Shear, Castellano, &amp; Ho, 2016) to estimate means and standard deviations from proficiency data.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2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The relentless pursuit (and cleaning!) of DATA</a:t>
            </a:r>
            <a:endParaRPr lang="en-US" sz="3100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304800" y="616527"/>
            <a:ext cx="8839200" cy="18980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turns out there’s a lot of proficiency data.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63824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81252" y="2457379"/>
            <a:ext cx="30480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U.S. Department of Education</a:t>
            </a:r>
          </a:p>
          <a:p>
            <a:pPr lvl="1"/>
            <a:r>
              <a:rPr lang="en-US" dirty="0"/>
              <a:t>Ross Santy</a:t>
            </a:r>
          </a:p>
          <a:p>
            <a:pPr lvl="1"/>
            <a:r>
              <a:rPr lang="en-US" dirty="0"/>
              <a:t>Michael Hawes</a:t>
            </a:r>
          </a:p>
          <a:p>
            <a:pPr lvl="1"/>
            <a:r>
              <a:rPr lang="en-US" dirty="0"/>
              <a:t>Marilyn </a:t>
            </a:r>
            <a:r>
              <a:rPr lang="en-US" dirty="0" err="1"/>
              <a:t>Seastrom</a:t>
            </a:r>
            <a:endParaRPr lang="en-US" dirty="0"/>
          </a:p>
          <a:p>
            <a:r>
              <a:rPr lang="en-US" dirty="0"/>
              <a:t>NWEA</a:t>
            </a:r>
          </a:p>
          <a:p>
            <a:pPr lvl="1"/>
            <a:r>
              <a:rPr lang="en-US" dirty="0" err="1"/>
              <a:t>Yeow</a:t>
            </a:r>
            <a:r>
              <a:rPr lang="en-US" dirty="0"/>
              <a:t> </a:t>
            </a:r>
            <a:r>
              <a:rPr lang="en-US" dirty="0" err="1"/>
              <a:t>Meng</a:t>
            </a:r>
            <a:r>
              <a:rPr lang="en-US" dirty="0"/>
              <a:t> </a:t>
            </a:r>
            <a:r>
              <a:rPr lang="en-US" dirty="0" err="1"/>
              <a:t>Thum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6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seda.stanford.edu: The marriage of METHODS and DATA</a:t>
            </a:r>
            <a:endParaRPr lang="en-US" sz="3100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6368" y="739877"/>
            <a:ext cx="9067800" cy="6019800"/>
          </a:xfrm>
        </p:spPr>
        <p:txBody>
          <a:bodyPr>
            <a:noAutofit/>
          </a:bodyPr>
          <a:lstStyle/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2800" dirty="0">
                <a:latin typeface="+mj-lt"/>
                <a:cs typeface="Calibri Light" panose="020F0302020204030204" pitchFamily="34" charset="0"/>
              </a:rPr>
              <a:t>Determine where each school </a:t>
            </a:r>
            <a:r>
              <a:rPr lang="en-US" sz="2800" dirty="0" smtClean="0">
                <a:latin typeface="+mj-lt"/>
                <a:cs typeface="Calibri Light" panose="020F0302020204030204" pitchFamily="34" charset="0"/>
              </a:rPr>
              <a:t>district’s average ranks </a:t>
            </a:r>
            <a:r>
              <a:rPr lang="en-US" sz="2800" dirty="0">
                <a:latin typeface="+mj-lt"/>
                <a:cs typeface="Calibri Light" panose="020F0302020204030204" pitchFamily="34" charset="0"/>
              </a:rPr>
              <a:t>in the statewide distribution (in a given grade-year-subject)</a:t>
            </a: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2800" dirty="0" smtClean="0">
                <a:latin typeface="+mj-lt"/>
                <a:cs typeface="Calibri Light" panose="020F0302020204030204" pitchFamily="34" charset="0"/>
              </a:rPr>
              <a:t>Locate districts where they rank within their state </a:t>
            </a:r>
            <a:r>
              <a:rPr lang="en-US" sz="2800" dirty="0">
                <a:latin typeface="+mj-lt"/>
                <a:cs typeface="Calibri Light" panose="020F0302020204030204" pitchFamily="34" charset="0"/>
              </a:rPr>
              <a:t>NAEP score </a:t>
            </a:r>
            <a:r>
              <a:rPr lang="en-US" sz="2800" dirty="0" smtClean="0">
                <a:latin typeface="+mj-lt"/>
                <a:cs typeface="Calibri Light" panose="020F0302020204030204" pitchFamily="34" charset="0"/>
              </a:rPr>
              <a:t>distributions, following where states fall in the </a:t>
            </a:r>
            <a:r>
              <a:rPr lang="en-US" sz="2800" dirty="0">
                <a:latin typeface="+mj-lt"/>
                <a:cs typeface="Calibri Light" panose="020F0302020204030204" pitchFamily="34" charset="0"/>
              </a:rPr>
              <a:t>national test score distribution.</a:t>
            </a: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2800" dirty="0">
                <a:latin typeface="+mj-lt"/>
                <a:cs typeface="Calibri Light" panose="020F0302020204030204" pitchFamily="34" charset="0"/>
              </a:rPr>
              <a:t>Standardize scores to represent approximate “grade equivalents” of national NAEP </a:t>
            </a:r>
            <a:r>
              <a:rPr lang="en-US" sz="2800" dirty="0" smtClean="0">
                <a:latin typeface="+mj-lt"/>
                <a:cs typeface="Calibri Light" panose="020F0302020204030204" pitchFamily="34" charset="0"/>
              </a:rPr>
              <a:t>distribution.</a:t>
            </a:r>
            <a:endParaRPr lang="en-US" sz="2800" dirty="0">
              <a:latin typeface="+mj-lt"/>
              <a:cs typeface="Calibri Light" panose="020F0302020204030204" pitchFamily="34" charset="0"/>
            </a:endParaRP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2800" dirty="0">
                <a:latin typeface="+mj-lt"/>
                <a:cs typeface="Calibri Light" panose="020F0302020204030204" pitchFamily="34" charset="0"/>
              </a:rPr>
              <a:t>Average within districts (across 6 grades, 5 years, 2 subjects</a:t>
            </a:r>
            <a:r>
              <a:rPr lang="en-US" sz="2800" dirty="0" smtClean="0">
                <a:latin typeface="+mj-lt"/>
                <a:cs typeface="Calibri Light" panose="020F0302020204030204" pitchFamily="34" charset="0"/>
              </a:rPr>
              <a:t>).</a:t>
            </a:r>
            <a:endParaRPr lang="en-US" sz="2800" dirty="0" smtClean="0">
              <a:latin typeface="+mj-lt"/>
              <a:cs typeface="Calibri Light" panose="020F0302020204030204" pitchFamily="34" charset="0"/>
            </a:endParaRP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2800" dirty="0" smtClean="0">
                <a:latin typeface="+mj-lt"/>
                <a:cs typeface="Calibri Light" panose="020F0302020204030204" pitchFamily="34" charset="0"/>
              </a:rPr>
              <a:t>Link to other available data </a:t>
            </a:r>
            <a:r>
              <a:rPr lang="en-US" sz="2800" dirty="0" smtClean="0">
                <a:latin typeface="+mj-lt"/>
                <a:cs typeface="Calibri Light" panose="020F0302020204030204" pitchFamily="34" charset="0"/>
              </a:rPr>
              <a:t>on schools/districts/ communities.</a:t>
            </a:r>
            <a:endParaRPr lang="en-US" sz="2800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7130</TotalTime>
  <Words>898</Words>
  <Application>Microsoft Office PowerPoint</Application>
  <PresentationFormat>On-screen Show (4:3)</PresentationFormat>
  <Paragraphs>109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1_Office Theme</vt:lpstr>
      <vt:lpstr>Big Data as Public Good: An Example from Education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HGSE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Ho, Andrew</dc:creator>
  <cp:lastModifiedBy>Ho, Andrew</cp:lastModifiedBy>
  <cp:revision>116</cp:revision>
  <dcterms:created xsi:type="dcterms:W3CDTF">2016-03-02T12:21:42Z</dcterms:created>
  <dcterms:modified xsi:type="dcterms:W3CDTF">2017-05-12T12:19:56Z</dcterms:modified>
</cp:coreProperties>
</file>